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313" r:id="rId4"/>
    <p:sldId id="297" r:id="rId5"/>
    <p:sldId id="316" r:id="rId6"/>
    <p:sldId id="314" r:id="rId7"/>
    <p:sldId id="315" r:id="rId8"/>
    <p:sldId id="317" r:id="rId9"/>
    <p:sldId id="318" r:id="rId10"/>
    <p:sldId id="296" r:id="rId11"/>
    <p:sldId id="298" r:id="rId12"/>
    <p:sldId id="319" r:id="rId13"/>
    <p:sldId id="320" r:id="rId14"/>
    <p:sldId id="321" r:id="rId15"/>
    <p:sldId id="322" r:id="rId16"/>
    <p:sldId id="323" r:id="rId17"/>
    <p:sldId id="324" r:id="rId18"/>
    <p:sldId id="325" r:id="rId19"/>
    <p:sldId id="326"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Tariq Mahmood / Associate Professor and Program Coordinator MS (CS) and MS (DS) Programs" initials="DTM/APaPCM(aM(P" lastIdx="2" clrIdx="0">
    <p:extLst>
      <p:ext uri="{19B8F6BF-5375-455C-9EA6-DF929625EA0E}">
        <p15:presenceInfo xmlns:p15="http://schemas.microsoft.com/office/powerpoint/2012/main" userId="S::tmahmood@iba.edu.pk::d72e3cef-2570-472a-a5f8-82c6a0c626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D07F-92E0-4B42-A7A1-C27F727F88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DF02F8-52CC-4A1F-A869-C13C1D0851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34946-DC85-4339-9BC4-3E623B99A24A}"/>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A6DEFA79-8810-4C3C-86F2-79DACC901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7E1E3-8F33-456C-AE12-D7569654715E}"/>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3251435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1737-A908-42F8-9281-637DE0C11D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08EEEC-8AF9-4469-BA12-2231E1963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94274-4023-4166-9FEB-C4E64EB765C9}"/>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5AB3BBAE-D49A-4091-8B27-C3BF9AA3F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19C5-01DE-4986-AAD1-6ACBA97906CB}"/>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03208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5740A-FE62-4EC0-A5C0-7EC283B3DE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07DCA4-73A5-42EA-A26E-900E1E3F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3CBB8-A938-4AC5-9565-3428BBA49F78}"/>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1803B747-DF72-41B5-9AF4-F89B0A85F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34F75-9A53-4AF0-9E0A-0430A05B2FE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71904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EAD3-63FF-4D13-A655-913CFB795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A040A-6F01-46A5-8A1C-14689ED6F9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C9B9-D1E5-465E-87CB-E7DFEEFF0E89}"/>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A62CAAC1-1522-4C6C-871A-1EE2EEBB29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098B7-A4A4-4C06-9D65-484D0868917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63702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9B0D-FE5E-4434-84D8-8938DF834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5A1E8-0DF4-440D-8004-2C3519BBB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4B5605-77E2-45D3-972F-107E7F1F466D}"/>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F31AE897-1E56-404A-BBAE-EA9A0F665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E1D65-9E5E-47BD-84DA-F5BDCB90D8BD}"/>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545802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17BB2-DDC2-495A-9455-E55A9E9FC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9822D9-1A91-4386-9B5E-42E7E8523B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B4F56B-7938-4500-8AF0-F30492E971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A7F2A-24EA-4E47-84DD-5A3A8350755B}"/>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6" name="Footer Placeholder 5">
            <a:extLst>
              <a:ext uri="{FF2B5EF4-FFF2-40B4-BE49-F238E27FC236}">
                <a16:creationId xmlns:a16="http://schemas.microsoft.com/office/drawing/2014/main" id="{45831B47-C61E-4B7B-B50A-3F8EE9072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3B30F7-F15F-4FCC-808B-2391009B4270}"/>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89716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0CAB-775A-4130-9BBF-98737E462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BC07FC-A3C0-4891-957F-D0B5BCBA6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6FB4AB-00C8-43C2-B1F4-8CEFBF681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249659-566B-4B53-BE35-7617920AC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49654E-5721-483F-86A5-D2817345A9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4F4472-DBA1-4744-9FE0-93B4408098D8}"/>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8" name="Footer Placeholder 7">
            <a:extLst>
              <a:ext uri="{FF2B5EF4-FFF2-40B4-BE49-F238E27FC236}">
                <a16:creationId xmlns:a16="http://schemas.microsoft.com/office/drawing/2014/main" id="{768D7EAF-69B9-4AE4-A687-714C5308FF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8DA6C-9913-45B4-A939-D8F13C5F0A83}"/>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67880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0B41-CB5F-4FD5-8D04-CDD500D1B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BE586-223A-4C0F-8128-3C0F2BFF1335}"/>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4" name="Footer Placeholder 3">
            <a:extLst>
              <a:ext uri="{FF2B5EF4-FFF2-40B4-BE49-F238E27FC236}">
                <a16:creationId xmlns:a16="http://schemas.microsoft.com/office/drawing/2014/main" id="{734EAD91-D980-455D-98AD-CBB7E2DADE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471D45-19E6-41D8-AADC-E0ED7A0EBC37}"/>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96659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A6C38-F7C3-4E2C-87C4-FC18F0C87CE7}"/>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3" name="Footer Placeholder 2">
            <a:extLst>
              <a:ext uri="{FF2B5EF4-FFF2-40B4-BE49-F238E27FC236}">
                <a16:creationId xmlns:a16="http://schemas.microsoft.com/office/drawing/2014/main" id="{E0E871A2-3FEC-48DF-BB8E-7BBBCC8E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3D66C6-9E4B-4C7D-A9D6-837D39235025}"/>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667964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698D-803F-4519-A59C-FF9B60ADA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144002-3204-432A-B198-40A2F106CB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E7C34D-B0F4-45CA-B51F-32EF2CF9F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D0BEE-3CEC-4273-9E90-A552D14F4413}"/>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6" name="Footer Placeholder 5">
            <a:extLst>
              <a:ext uri="{FF2B5EF4-FFF2-40B4-BE49-F238E27FC236}">
                <a16:creationId xmlns:a16="http://schemas.microsoft.com/office/drawing/2014/main" id="{3693F5B8-6C3E-46E0-A697-A82E7D3E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14E9D-4E8C-493C-BC2D-6ABC04E44F0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29875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5C86-C2CA-47A2-BDD3-12055FF07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EBF2BD-7F0E-44D1-8357-69327EC6EB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54D46D-A8B5-41B7-9031-F633D23C5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943CC-B448-4786-86B6-9C562AF3E662}"/>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6" name="Footer Placeholder 5">
            <a:extLst>
              <a:ext uri="{FF2B5EF4-FFF2-40B4-BE49-F238E27FC236}">
                <a16:creationId xmlns:a16="http://schemas.microsoft.com/office/drawing/2014/main" id="{2485FCF6-C33E-4CB6-812C-84A387D9A6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EB2784-A4B7-4685-9B90-8F125180E349}"/>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24086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9B9A-57E0-42F5-826A-636EC84687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5B12-4DF2-4236-A4F3-D49D37B8C6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E29C5-7DEC-4340-BCB3-FF78C44AB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CC04E5E5-24E6-48F3-96EC-A51132E74F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19FFA1-3DC9-4746-A41C-10DDB76E0F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509E6-AD24-40CB-83C3-B286E2FC27F6}" type="slidenum">
              <a:rPr lang="en-US" smtClean="0"/>
              <a:t>‹#›</a:t>
            </a:fld>
            <a:endParaRPr lang="en-US"/>
          </a:p>
        </p:txBody>
      </p:sp>
    </p:spTree>
    <p:extLst>
      <p:ext uri="{BB962C8B-B14F-4D97-AF65-F5344CB8AC3E}">
        <p14:creationId xmlns:p14="http://schemas.microsoft.com/office/powerpoint/2010/main" val="314200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8C850-6242-456C-B393-63CD65140EB6}"/>
              </a:ext>
            </a:extLst>
          </p:cNvPr>
          <p:cNvSpPr>
            <a:spLocks noGrp="1"/>
          </p:cNvSpPr>
          <p:nvPr>
            <p:ph type="ctrTitle"/>
          </p:nvPr>
        </p:nvSpPr>
        <p:spPr>
          <a:xfrm>
            <a:off x="1523998" y="-523557"/>
            <a:ext cx="9144000" cy="2387600"/>
          </a:xfrm>
        </p:spPr>
        <p:txBody>
          <a:bodyPr/>
          <a:lstStyle/>
          <a:p>
            <a:r>
              <a:rPr lang="en-US" dirty="0"/>
              <a:t>Random Forest</a:t>
            </a:r>
          </a:p>
        </p:txBody>
      </p:sp>
      <p:pic>
        <p:nvPicPr>
          <p:cNvPr id="4" name="Picture 3">
            <a:extLst>
              <a:ext uri="{FF2B5EF4-FFF2-40B4-BE49-F238E27FC236}">
                <a16:creationId xmlns:a16="http://schemas.microsoft.com/office/drawing/2014/main" id="{48331F1C-CAD6-4222-8038-3B21A1C5A2DD}"/>
              </a:ext>
            </a:extLst>
          </p:cNvPr>
          <p:cNvPicPr>
            <a:picLocks noChangeAspect="1"/>
          </p:cNvPicPr>
          <p:nvPr/>
        </p:nvPicPr>
        <p:blipFill>
          <a:blip r:embed="rId2"/>
          <a:stretch>
            <a:fillRect/>
          </a:stretch>
        </p:blipFill>
        <p:spPr>
          <a:xfrm>
            <a:off x="2454445" y="1864043"/>
            <a:ext cx="7058025" cy="4781550"/>
          </a:xfrm>
          <a:prstGeom prst="rect">
            <a:avLst/>
          </a:prstGeom>
        </p:spPr>
      </p:pic>
    </p:spTree>
    <p:extLst>
      <p:ext uri="{BB962C8B-B14F-4D97-AF65-F5344CB8AC3E}">
        <p14:creationId xmlns:p14="http://schemas.microsoft.com/office/powerpoint/2010/main" val="555309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041C79B-9A3B-4987-8CC1-6ACCC2C9100B}"/>
              </a:ext>
            </a:extLst>
          </p:cNvPr>
          <p:cNvPicPr>
            <a:picLocks noChangeAspect="1"/>
          </p:cNvPicPr>
          <p:nvPr/>
        </p:nvPicPr>
        <p:blipFill>
          <a:blip r:embed="rId2"/>
          <a:stretch>
            <a:fillRect/>
          </a:stretch>
        </p:blipFill>
        <p:spPr>
          <a:xfrm>
            <a:off x="0" y="168812"/>
            <a:ext cx="11887200" cy="6460588"/>
          </a:xfrm>
          <a:prstGeom prst="rect">
            <a:avLst/>
          </a:prstGeom>
        </p:spPr>
      </p:pic>
    </p:spTree>
    <p:extLst>
      <p:ext uri="{BB962C8B-B14F-4D97-AF65-F5344CB8AC3E}">
        <p14:creationId xmlns:p14="http://schemas.microsoft.com/office/powerpoint/2010/main" val="41783200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Explained</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416170" y="1338996"/>
            <a:ext cx="5257800" cy="1587085"/>
          </a:xfrm>
        </p:spPr>
        <p:txBody>
          <a:bodyPr>
            <a:noAutofit/>
          </a:bodyPr>
          <a:lstStyle/>
          <a:p>
            <a:r>
              <a:rPr lang="en-US" sz="2700" dirty="0"/>
              <a:t>Game 1 (where we play 100 times) offers up the best chance of making some money — out of the 10,000 simulations, you make money in 97% of them! </a:t>
            </a:r>
          </a:p>
          <a:p>
            <a:r>
              <a:rPr lang="en-US" sz="2700" dirty="0"/>
              <a:t>For Game 2 (where we play 10 times) you make money in 63%, a drastic decline (and a drastic increase in your probability of losing money). </a:t>
            </a:r>
          </a:p>
          <a:p>
            <a:r>
              <a:rPr lang="en-US" sz="2700" dirty="0"/>
              <a:t>And Game 3 that we only play once, you make money in 60% of the simulations, as expected.</a:t>
            </a:r>
          </a:p>
        </p:txBody>
      </p:sp>
      <p:pic>
        <p:nvPicPr>
          <p:cNvPr id="6" name="Picture 5">
            <a:extLst>
              <a:ext uri="{FF2B5EF4-FFF2-40B4-BE49-F238E27FC236}">
                <a16:creationId xmlns:a16="http://schemas.microsoft.com/office/drawing/2014/main" id="{B1BADE68-FFCC-40B1-AEB7-8C04158B41F5}"/>
              </a:ext>
            </a:extLst>
          </p:cNvPr>
          <p:cNvPicPr>
            <a:picLocks noChangeAspect="1"/>
          </p:cNvPicPr>
          <p:nvPr/>
        </p:nvPicPr>
        <p:blipFill>
          <a:blip r:embed="rId2"/>
          <a:stretch>
            <a:fillRect/>
          </a:stretch>
        </p:blipFill>
        <p:spPr>
          <a:xfrm>
            <a:off x="6643467" y="1534343"/>
            <a:ext cx="5257800" cy="4725780"/>
          </a:xfrm>
          <a:prstGeom prst="rect">
            <a:avLst/>
          </a:prstGeom>
        </p:spPr>
      </p:pic>
    </p:spTree>
    <p:extLst>
      <p:ext uri="{BB962C8B-B14F-4D97-AF65-F5344CB8AC3E}">
        <p14:creationId xmlns:p14="http://schemas.microsoft.com/office/powerpoint/2010/main" val="1916460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EBE2265-A35B-42A1-B4CE-8F1C0B23BE76}"/>
              </a:ext>
            </a:extLst>
          </p:cNvPr>
          <p:cNvPicPr>
            <a:picLocks noChangeAspect="1"/>
          </p:cNvPicPr>
          <p:nvPr/>
        </p:nvPicPr>
        <p:blipFill>
          <a:blip r:embed="rId2"/>
          <a:stretch>
            <a:fillRect/>
          </a:stretch>
        </p:blipFill>
        <p:spPr>
          <a:xfrm>
            <a:off x="576775" y="630115"/>
            <a:ext cx="11141613" cy="5714414"/>
          </a:xfrm>
          <a:prstGeom prst="rect">
            <a:avLst/>
          </a:prstGeom>
        </p:spPr>
      </p:pic>
    </p:spTree>
    <p:extLst>
      <p:ext uri="{BB962C8B-B14F-4D97-AF65-F5344CB8AC3E}">
        <p14:creationId xmlns:p14="http://schemas.microsoft.com/office/powerpoint/2010/main" val="317886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Explained</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416170" y="1338996"/>
            <a:ext cx="5257800" cy="4725780"/>
          </a:xfrm>
        </p:spPr>
        <p:txBody>
          <a:bodyPr>
            <a:noAutofit/>
          </a:bodyPr>
          <a:lstStyle/>
          <a:p>
            <a:r>
              <a:rPr lang="en-US" sz="2700" dirty="0"/>
              <a:t>So even though the games share the same expected value, their outcome distributions are completely different. </a:t>
            </a:r>
          </a:p>
          <a:p>
            <a:r>
              <a:rPr lang="en-US" sz="2700" dirty="0"/>
              <a:t>The more we split up our $100 bet into different plays, the more confident we can be that we will make money. </a:t>
            </a:r>
          </a:p>
          <a:p>
            <a:r>
              <a:rPr lang="en-US" sz="2700" dirty="0"/>
              <a:t>This works because each play is independent of the other ones (Monte Carlo)</a:t>
            </a:r>
          </a:p>
        </p:txBody>
      </p:sp>
      <p:pic>
        <p:nvPicPr>
          <p:cNvPr id="6" name="Picture 5">
            <a:extLst>
              <a:ext uri="{FF2B5EF4-FFF2-40B4-BE49-F238E27FC236}">
                <a16:creationId xmlns:a16="http://schemas.microsoft.com/office/drawing/2014/main" id="{B1BADE68-FFCC-40B1-AEB7-8C04158B41F5}"/>
              </a:ext>
            </a:extLst>
          </p:cNvPr>
          <p:cNvPicPr>
            <a:picLocks noChangeAspect="1"/>
          </p:cNvPicPr>
          <p:nvPr/>
        </p:nvPicPr>
        <p:blipFill>
          <a:blip r:embed="rId2"/>
          <a:stretch>
            <a:fillRect/>
          </a:stretch>
        </p:blipFill>
        <p:spPr>
          <a:xfrm>
            <a:off x="6643467" y="1534343"/>
            <a:ext cx="5257800" cy="4725780"/>
          </a:xfrm>
          <a:prstGeom prst="rect">
            <a:avLst/>
          </a:prstGeom>
        </p:spPr>
      </p:pic>
    </p:spTree>
    <p:extLst>
      <p:ext uri="{BB962C8B-B14F-4D97-AF65-F5344CB8AC3E}">
        <p14:creationId xmlns:p14="http://schemas.microsoft.com/office/powerpoint/2010/main" val="36571563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Explained</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430238" y="1767095"/>
            <a:ext cx="5257800" cy="4725780"/>
          </a:xfrm>
        </p:spPr>
        <p:txBody>
          <a:bodyPr>
            <a:noAutofit/>
          </a:bodyPr>
          <a:lstStyle/>
          <a:p>
            <a:r>
              <a:rPr lang="en-US" sz="2700" dirty="0"/>
              <a:t>Random forest is the same — each tree is like one play in our game earlier. </a:t>
            </a:r>
          </a:p>
          <a:p>
            <a:r>
              <a:rPr lang="en-US" sz="2700" dirty="0"/>
              <a:t>We just saw how our chances of making money increased the more times we played. </a:t>
            </a:r>
          </a:p>
          <a:p>
            <a:r>
              <a:rPr lang="en-US" sz="2700" dirty="0"/>
              <a:t>Similarly, with a random forest model, our chances of making correct predictions increase with the number of uncorrelated trees in our model.</a:t>
            </a:r>
          </a:p>
        </p:txBody>
      </p:sp>
      <p:pic>
        <p:nvPicPr>
          <p:cNvPr id="6" name="Picture 5">
            <a:extLst>
              <a:ext uri="{FF2B5EF4-FFF2-40B4-BE49-F238E27FC236}">
                <a16:creationId xmlns:a16="http://schemas.microsoft.com/office/drawing/2014/main" id="{B1BADE68-FFCC-40B1-AEB7-8C04158B41F5}"/>
              </a:ext>
            </a:extLst>
          </p:cNvPr>
          <p:cNvPicPr>
            <a:picLocks noChangeAspect="1"/>
          </p:cNvPicPr>
          <p:nvPr/>
        </p:nvPicPr>
        <p:blipFill>
          <a:blip r:embed="rId2"/>
          <a:stretch>
            <a:fillRect/>
          </a:stretch>
        </p:blipFill>
        <p:spPr>
          <a:xfrm>
            <a:off x="6643467" y="1534343"/>
            <a:ext cx="5257800" cy="4725780"/>
          </a:xfrm>
          <a:prstGeom prst="rect">
            <a:avLst/>
          </a:prstGeom>
        </p:spPr>
      </p:pic>
    </p:spTree>
    <p:extLst>
      <p:ext uri="{BB962C8B-B14F-4D97-AF65-F5344CB8AC3E}">
        <p14:creationId xmlns:p14="http://schemas.microsoft.com/office/powerpoint/2010/main" val="3826786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8423-4735-48B8-9C23-40993C250AD3}"/>
              </a:ext>
            </a:extLst>
          </p:cNvPr>
          <p:cNvSpPr>
            <a:spLocks noGrp="1"/>
          </p:cNvSpPr>
          <p:nvPr>
            <p:ph type="title"/>
          </p:nvPr>
        </p:nvSpPr>
        <p:spPr/>
        <p:txBody>
          <a:bodyPr/>
          <a:lstStyle/>
          <a:p>
            <a:r>
              <a:rPr lang="en-US" dirty="0"/>
              <a:t>Ensuring Diversity</a:t>
            </a:r>
          </a:p>
        </p:txBody>
      </p:sp>
      <p:sp>
        <p:nvSpPr>
          <p:cNvPr id="3" name="Content Placeholder 2">
            <a:extLst>
              <a:ext uri="{FF2B5EF4-FFF2-40B4-BE49-F238E27FC236}">
                <a16:creationId xmlns:a16="http://schemas.microsoft.com/office/drawing/2014/main" id="{115730EA-8C98-4112-9B06-57E6EF40B332}"/>
              </a:ext>
            </a:extLst>
          </p:cNvPr>
          <p:cNvSpPr>
            <a:spLocks noGrp="1"/>
          </p:cNvSpPr>
          <p:nvPr>
            <p:ph idx="1"/>
          </p:nvPr>
        </p:nvSpPr>
        <p:spPr/>
        <p:txBody>
          <a:bodyPr/>
          <a:lstStyle/>
          <a:p>
            <a:r>
              <a:rPr lang="en-US" b="0" i="0" dirty="0">
                <a:solidFill>
                  <a:srgbClr val="292929"/>
                </a:solidFill>
                <a:effectLst/>
                <a:latin typeface="charter"/>
              </a:rPr>
              <a:t>So how does random forest ensure that the behavior of each individual tree is not too correlated with the behavior of any of the other trees in the model?</a:t>
            </a:r>
          </a:p>
          <a:p>
            <a:r>
              <a:rPr lang="en-US" b="1" i="0" dirty="0">
                <a:solidFill>
                  <a:srgbClr val="292929"/>
                </a:solidFill>
                <a:effectLst/>
                <a:latin typeface="charter"/>
              </a:rPr>
              <a:t>Bagging (Bootstrap Aggregation) — Decisions trees are very sensitive to the data they are trained on — small changes to the training set can result in significantly different tree structures.</a:t>
            </a:r>
            <a:r>
              <a:rPr lang="en-US" b="0" i="0" dirty="0">
                <a:solidFill>
                  <a:srgbClr val="292929"/>
                </a:solidFill>
                <a:effectLst/>
                <a:latin typeface="charter"/>
              </a:rPr>
              <a:t> Random forest takes advantage of this by allowing each individual tree to randomly sample from the dataset with replacement, resulting in different trees. This process is known as bagging.</a:t>
            </a:r>
            <a:endParaRPr lang="en-US" dirty="0"/>
          </a:p>
        </p:txBody>
      </p:sp>
    </p:spTree>
    <p:extLst>
      <p:ext uri="{BB962C8B-B14F-4D97-AF65-F5344CB8AC3E}">
        <p14:creationId xmlns:p14="http://schemas.microsoft.com/office/powerpoint/2010/main" val="3970952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8423-4735-48B8-9C23-40993C250AD3}"/>
              </a:ext>
            </a:extLst>
          </p:cNvPr>
          <p:cNvSpPr>
            <a:spLocks noGrp="1"/>
          </p:cNvSpPr>
          <p:nvPr>
            <p:ph type="title"/>
          </p:nvPr>
        </p:nvSpPr>
        <p:spPr/>
        <p:txBody>
          <a:bodyPr/>
          <a:lstStyle/>
          <a:p>
            <a:r>
              <a:rPr lang="en-US" dirty="0"/>
              <a:t>Ensuring Diversity</a:t>
            </a:r>
          </a:p>
        </p:txBody>
      </p:sp>
      <p:sp>
        <p:nvSpPr>
          <p:cNvPr id="3" name="Content Placeholder 2">
            <a:extLst>
              <a:ext uri="{FF2B5EF4-FFF2-40B4-BE49-F238E27FC236}">
                <a16:creationId xmlns:a16="http://schemas.microsoft.com/office/drawing/2014/main" id="{115730EA-8C98-4112-9B06-57E6EF40B332}"/>
              </a:ext>
            </a:extLst>
          </p:cNvPr>
          <p:cNvSpPr>
            <a:spLocks noGrp="1"/>
          </p:cNvSpPr>
          <p:nvPr>
            <p:ph idx="1"/>
          </p:nvPr>
        </p:nvSpPr>
        <p:spPr/>
        <p:txBody>
          <a:bodyPr/>
          <a:lstStyle/>
          <a:p>
            <a:r>
              <a:rPr lang="en-US" b="0" i="0" dirty="0">
                <a:solidFill>
                  <a:srgbClr val="292929"/>
                </a:solidFill>
                <a:effectLst/>
                <a:latin typeface="charter"/>
              </a:rPr>
              <a:t>Notice that with bagging we are not </a:t>
            </a:r>
            <a:r>
              <a:rPr lang="en-US" b="0" i="0" dirty="0" err="1">
                <a:solidFill>
                  <a:srgbClr val="292929"/>
                </a:solidFill>
                <a:effectLst/>
                <a:latin typeface="charter"/>
              </a:rPr>
              <a:t>subsetting</a:t>
            </a:r>
            <a:r>
              <a:rPr lang="en-US" b="0" i="0" dirty="0">
                <a:solidFill>
                  <a:srgbClr val="292929"/>
                </a:solidFill>
                <a:effectLst/>
                <a:latin typeface="charter"/>
              </a:rPr>
              <a:t> the training data into smaller chunks and training each tree on a different chunk. Rather, if we have a sample of size N, we are still feeding each tree a training set of size N (unless specified otherwise). But instead of the original training data, we take a random sample of size N with replacement. For example, if our training data was [1, 2, 3, 4, 5, 6] then we might give one of our trees the following list [1, 2, 2, 3, 6, 6]. Notice that both lists are of length six and that “2” and “6” are both repeated in the randomly selected training data we give to our tree (because we sample with replacement).</a:t>
            </a:r>
            <a:endParaRPr lang="en-US" dirty="0"/>
          </a:p>
        </p:txBody>
      </p:sp>
    </p:spTree>
    <p:extLst>
      <p:ext uri="{BB962C8B-B14F-4D97-AF65-F5344CB8AC3E}">
        <p14:creationId xmlns:p14="http://schemas.microsoft.com/office/powerpoint/2010/main" val="28343276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8423-4735-48B8-9C23-40993C250AD3}"/>
              </a:ext>
            </a:extLst>
          </p:cNvPr>
          <p:cNvSpPr>
            <a:spLocks noGrp="1"/>
          </p:cNvSpPr>
          <p:nvPr>
            <p:ph type="title"/>
          </p:nvPr>
        </p:nvSpPr>
        <p:spPr/>
        <p:txBody>
          <a:bodyPr/>
          <a:lstStyle/>
          <a:p>
            <a:r>
              <a:rPr lang="en-US" dirty="0"/>
              <a:t>Ensuring Diversity</a:t>
            </a:r>
          </a:p>
        </p:txBody>
      </p:sp>
      <p:sp>
        <p:nvSpPr>
          <p:cNvPr id="3" name="Content Placeholder 2">
            <a:extLst>
              <a:ext uri="{FF2B5EF4-FFF2-40B4-BE49-F238E27FC236}">
                <a16:creationId xmlns:a16="http://schemas.microsoft.com/office/drawing/2014/main" id="{115730EA-8C98-4112-9B06-57E6EF40B332}"/>
              </a:ext>
            </a:extLst>
          </p:cNvPr>
          <p:cNvSpPr>
            <a:spLocks noGrp="1"/>
          </p:cNvSpPr>
          <p:nvPr>
            <p:ph idx="1"/>
          </p:nvPr>
        </p:nvSpPr>
        <p:spPr/>
        <p:txBody>
          <a:bodyPr/>
          <a:lstStyle/>
          <a:p>
            <a:r>
              <a:rPr lang="en-US" b="1" i="0" dirty="0">
                <a:solidFill>
                  <a:srgbClr val="292929"/>
                </a:solidFill>
                <a:effectLst/>
                <a:latin typeface="charter"/>
              </a:rPr>
              <a:t>Feature Randomness — </a:t>
            </a:r>
            <a:r>
              <a:rPr lang="en-US" b="0" i="0" dirty="0">
                <a:solidFill>
                  <a:srgbClr val="292929"/>
                </a:solidFill>
                <a:effectLst/>
                <a:latin typeface="charter"/>
              </a:rPr>
              <a:t>In a normal decision tree, when it is time to split a node, we consider every possible feature and pick the one that produces the most separation between the observations in the left node vs. those in the right node. In contrast, each tree in a random forest can pick only from a random subset of features. This forces even more variation amongst the trees in the model and ultimately results in lower correlation across trees and more diversification.</a:t>
            </a:r>
            <a:endParaRPr lang="en-US" dirty="0"/>
          </a:p>
        </p:txBody>
      </p:sp>
    </p:spTree>
    <p:extLst>
      <p:ext uri="{BB962C8B-B14F-4D97-AF65-F5344CB8AC3E}">
        <p14:creationId xmlns:p14="http://schemas.microsoft.com/office/powerpoint/2010/main" val="28920853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8423-4735-48B8-9C23-40993C250AD3}"/>
              </a:ext>
            </a:extLst>
          </p:cNvPr>
          <p:cNvSpPr>
            <a:spLocks noGrp="1"/>
          </p:cNvSpPr>
          <p:nvPr>
            <p:ph type="title"/>
          </p:nvPr>
        </p:nvSpPr>
        <p:spPr/>
        <p:txBody>
          <a:bodyPr/>
          <a:lstStyle/>
          <a:p>
            <a:r>
              <a:rPr lang="en-US" dirty="0"/>
              <a:t>Ensuring Diversity</a:t>
            </a:r>
          </a:p>
        </p:txBody>
      </p:sp>
      <p:sp>
        <p:nvSpPr>
          <p:cNvPr id="3" name="Content Placeholder 2">
            <a:extLst>
              <a:ext uri="{FF2B5EF4-FFF2-40B4-BE49-F238E27FC236}">
                <a16:creationId xmlns:a16="http://schemas.microsoft.com/office/drawing/2014/main" id="{115730EA-8C98-4112-9B06-57E6EF40B332}"/>
              </a:ext>
            </a:extLst>
          </p:cNvPr>
          <p:cNvSpPr>
            <a:spLocks noGrp="1"/>
          </p:cNvSpPr>
          <p:nvPr>
            <p:ph idx="1"/>
          </p:nvPr>
        </p:nvSpPr>
        <p:spPr>
          <a:xfrm>
            <a:off x="0" y="1608846"/>
            <a:ext cx="5866228" cy="5249153"/>
          </a:xfrm>
        </p:spPr>
        <p:txBody>
          <a:bodyPr>
            <a:normAutofit lnSpcReduction="10000"/>
          </a:bodyPr>
          <a:lstStyle/>
          <a:p>
            <a:r>
              <a:rPr lang="en-US" b="1" i="0" dirty="0">
                <a:solidFill>
                  <a:srgbClr val="292929"/>
                </a:solidFill>
                <a:effectLst/>
                <a:latin typeface="charter"/>
              </a:rPr>
              <a:t>Feature Randomness — </a:t>
            </a:r>
            <a:r>
              <a:rPr lang="en-US" b="0" i="0" dirty="0">
                <a:solidFill>
                  <a:srgbClr val="292929"/>
                </a:solidFill>
                <a:effectLst/>
                <a:latin typeface="charter"/>
              </a:rPr>
              <a:t>In a normal decision tree, when it is time to split a node, we consider every possible feature and pick the one that produces the most separation between the observations in the left node vs. those in the right node. In contrast, each tree in a random forest can pick only from a random subset of features. This forces even more variation amongst the trees in the model and ultimately results in lower correlation across trees and more diversification.</a:t>
            </a:r>
            <a:endParaRPr lang="en-US" dirty="0"/>
          </a:p>
        </p:txBody>
      </p:sp>
      <p:pic>
        <p:nvPicPr>
          <p:cNvPr id="4" name="Picture 3">
            <a:extLst>
              <a:ext uri="{FF2B5EF4-FFF2-40B4-BE49-F238E27FC236}">
                <a16:creationId xmlns:a16="http://schemas.microsoft.com/office/drawing/2014/main" id="{CD31D5D5-A52A-43E1-907A-D1B59465811B}"/>
              </a:ext>
            </a:extLst>
          </p:cNvPr>
          <p:cNvPicPr>
            <a:picLocks noChangeAspect="1"/>
          </p:cNvPicPr>
          <p:nvPr/>
        </p:nvPicPr>
        <p:blipFill>
          <a:blip r:embed="rId2"/>
          <a:stretch>
            <a:fillRect/>
          </a:stretch>
        </p:blipFill>
        <p:spPr>
          <a:xfrm>
            <a:off x="5964702" y="801858"/>
            <a:ext cx="6227298" cy="5691017"/>
          </a:xfrm>
          <a:prstGeom prst="rect">
            <a:avLst/>
          </a:prstGeom>
        </p:spPr>
      </p:pic>
    </p:spTree>
    <p:extLst>
      <p:ext uri="{BB962C8B-B14F-4D97-AF65-F5344CB8AC3E}">
        <p14:creationId xmlns:p14="http://schemas.microsoft.com/office/powerpoint/2010/main" val="321877139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8423-4735-48B8-9C23-40993C250AD3}"/>
              </a:ext>
            </a:extLst>
          </p:cNvPr>
          <p:cNvSpPr>
            <a:spLocks noGrp="1"/>
          </p:cNvSpPr>
          <p:nvPr>
            <p:ph type="title"/>
          </p:nvPr>
        </p:nvSpPr>
        <p:spPr/>
        <p:txBody>
          <a:bodyPr/>
          <a:lstStyle/>
          <a:p>
            <a:r>
              <a:rPr lang="en-US" dirty="0"/>
              <a:t>Ensuring Diversity</a:t>
            </a:r>
          </a:p>
        </p:txBody>
      </p:sp>
      <p:sp>
        <p:nvSpPr>
          <p:cNvPr id="3" name="Content Placeholder 2">
            <a:extLst>
              <a:ext uri="{FF2B5EF4-FFF2-40B4-BE49-F238E27FC236}">
                <a16:creationId xmlns:a16="http://schemas.microsoft.com/office/drawing/2014/main" id="{115730EA-8C98-4112-9B06-57E6EF40B332}"/>
              </a:ext>
            </a:extLst>
          </p:cNvPr>
          <p:cNvSpPr>
            <a:spLocks noGrp="1"/>
          </p:cNvSpPr>
          <p:nvPr>
            <p:ph idx="1"/>
          </p:nvPr>
        </p:nvSpPr>
        <p:spPr>
          <a:xfrm>
            <a:off x="98474" y="2579516"/>
            <a:ext cx="5866228" cy="2372311"/>
          </a:xfrm>
        </p:spPr>
        <p:txBody>
          <a:bodyPr>
            <a:normAutofit/>
          </a:bodyPr>
          <a:lstStyle/>
          <a:p>
            <a:r>
              <a:rPr lang="en-US" b="1" i="0" dirty="0">
                <a:solidFill>
                  <a:srgbClr val="292929"/>
                </a:solidFill>
                <a:effectLst/>
                <a:latin typeface="charter"/>
              </a:rPr>
              <a:t>So in our random forest, we end up with trees that are not only trained on different sets of data (thanks to bagging) but also use different features to make decisions.</a:t>
            </a:r>
            <a:endParaRPr lang="en-US" dirty="0"/>
          </a:p>
        </p:txBody>
      </p:sp>
      <p:pic>
        <p:nvPicPr>
          <p:cNvPr id="4" name="Picture 3">
            <a:extLst>
              <a:ext uri="{FF2B5EF4-FFF2-40B4-BE49-F238E27FC236}">
                <a16:creationId xmlns:a16="http://schemas.microsoft.com/office/drawing/2014/main" id="{CD31D5D5-A52A-43E1-907A-D1B59465811B}"/>
              </a:ext>
            </a:extLst>
          </p:cNvPr>
          <p:cNvPicPr>
            <a:picLocks noChangeAspect="1"/>
          </p:cNvPicPr>
          <p:nvPr/>
        </p:nvPicPr>
        <p:blipFill>
          <a:blip r:embed="rId2"/>
          <a:stretch>
            <a:fillRect/>
          </a:stretch>
        </p:blipFill>
        <p:spPr>
          <a:xfrm>
            <a:off x="5964702" y="801858"/>
            <a:ext cx="6227298" cy="5691017"/>
          </a:xfrm>
          <a:prstGeom prst="rect">
            <a:avLst/>
          </a:prstGeom>
        </p:spPr>
      </p:pic>
    </p:spTree>
    <p:extLst>
      <p:ext uri="{BB962C8B-B14F-4D97-AF65-F5344CB8AC3E}">
        <p14:creationId xmlns:p14="http://schemas.microsoft.com/office/powerpoint/2010/main" val="1403263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D362981-EEE3-4E90-AA9B-1417A59711B1}"/>
              </a:ext>
            </a:extLst>
          </p:cNvPr>
          <p:cNvPicPr>
            <a:picLocks noChangeAspect="1"/>
          </p:cNvPicPr>
          <p:nvPr/>
        </p:nvPicPr>
        <p:blipFill>
          <a:blip r:embed="rId2"/>
          <a:stretch>
            <a:fillRect/>
          </a:stretch>
        </p:blipFill>
        <p:spPr>
          <a:xfrm>
            <a:off x="815926" y="842816"/>
            <a:ext cx="9903656" cy="5407199"/>
          </a:xfrm>
          <a:prstGeom prst="rect">
            <a:avLst/>
          </a:prstGeom>
        </p:spPr>
      </p:pic>
    </p:spTree>
    <p:extLst>
      <p:ext uri="{BB962C8B-B14F-4D97-AF65-F5344CB8AC3E}">
        <p14:creationId xmlns:p14="http://schemas.microsoft.com/office/powerpoint/2010/main" val="31133802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D362981-EEE3-4E90-AA9B-1417A59711B1}"/>
              </a:ext>
            </a:extLst>
          </p:cNvPr>
          <p:cNvPicPr>
            <a:picLocks noChangeAspect="1"/>
          </p:cNvPicPr>
          <p:nvPr/>
        </p:nvPicPr>
        <p:blipFill>
          <a:blip r:embed="rId2"/>
          <a:stretch>
            <a:fillRect/>
          </a:stretch>
        </p:blipFill>
        <p:spPr>
          <a:xfrm>
            <a:off x="2194559" y="47368"/>
            <a:ext cx="7329268" cy="4001634"/>
          </a:xfrm>
          <a:prstGeom prst="rect">
            <a:avLst/>
          </a:prstGeom>
        </p:spPr>
      </p:pic>
      <p:sp>
        <p:nvSpPr>
          <p:cNvPr id="5" name="TextBox 4">
            <a:extLst>
              <a:ext uri="{FF2B5EF4-FFF2-40B4-BE49-F238E27FC236}">
                <a16:creationId xmlns:a16="http://schemas.microsoft.com/office/drawing/2014/main" id="{CF7F141D-FE7C-4161-81CC-BB22A5E5E5E8}"/>
              </a:ext>
            </a:extLst>
          </p:cNvPr>
          <p:cNvSpPr txBox="1"/>
          <p:nvPr/>
        </p:nvSpPr>
        <p:spPr>
          <a:xfrm>
            <a:off x="1472910" y="4436488"/>
            <a:ext cx="9964124" cy="2400657"/>
          </a:xfrm>
          <a:prstGeom prst="rect">
            <a:avLst/>
          </a:prstGeom>
          <a:noFill/>
        </p:spPr>
        <p:txBody>
          <a:bodyPr wrap="square">
            <a:spAutoFit/>
          </a:bodyPr>
          <a:lstStyle/>
          <a:p>
            <a:r>
              <a:rPr lang="en-US" sz="2500" dirty="0"/>
              <a:t>At each node, it will ask:</a:t>
            </a:r>
          </a:p>
          <a:p>
            <a:endParaRPr lang="en-US" sz="2500" dirty="0"/>
          </a:p>
          <a:p>
            <a:r>
              <a:rPr lang="en-US" sz="2500" dirty="0"/>
              <a:t>What feature will allow me to split the observations at hand in a way that the resulting groups are as different from each other as possible (and the members of each resulting subgroup are as similar to each other as possible)?</a:t>
            </a:r>
          </a:p>
        </p:txBody>
      </p:sp>
    </p:spTree>
    <p:extLst>
      <p:ext uri="{BB962C8B-B14F-4D97-AF65-F5344CB8AC3E}">
        <p14:creationId xmlns:p14="http://schemas.microsoft.com/office/powerpoint/2010/main" val="830749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Definition</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8200" y="1375456"/>
            <a:ext cx="10515600" cy="5426271"/>
          </a:xfrm>
        </p:spPr>
        <p:txBody>
          <a:bodyPr>
            <a:noAutofit/>
          </a:bodyPr>
          <a:lstStyle/>
          <a:p>
            <a:r>
              <a:rPr lang="en-US" sz="3000" b="0" i="0" dirty="0">
                <a:solidFill>
                  <a:srgbClr val="292929"/>
                </a:solidFill>
                <a:effectLst/>
                <a:latin typeface="charter"/>
              </a:rPr>
              <a:t>Random forest, like its name implies, consists of a large number of individual decision trees that operate as an ensemble. Each individual tree in the random forest spits out a class prediction and the class with the most votes becomes our model’s prediction</a:t>
            </a:r>
          </a:p>
          <a:p>
            <a:r>
              <a:rPr lang="en-US" sz="3000" dirty="0"/>
              <a:t>The fundamental concept behind random forest is a simple but powerful one — the wisdom of crowds. In data science speak, the reason that the random forest model works so well is:</a:t>
            </a:r>
          </a:p>
          <a:p>
            <a:r>
              <a:rPr lang="en-US" sz="3000" dirty="0"/>
              <a:t>A large number of relatively uncorrelated models (trees) operating as a committee will outperform any of the individual constituent models.</a:t>
            </a:r>
          </a:p>
        </p:txBody>
      </p:sp>
    </p:spTree>
    <p:extLst>
      <p:ext uri="{BB962C8B-B14F-4D97-AF65-F5344CB8AC3E}">
        <p14:creationId xmlns:p14="http://schemas.microsoft.com/office/powerpoint/2010/main" val="26808877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F00947-B99E-4362-A053-B1E444D27B91}"/>
              </a:ext>
            </a:extLst>
          </p:cNvPr>
          <p:cNvPicPr>
            <a:picLocks noChangeAspect="1"/>
          </p:cNvPicPr>
          <p:nvPr/>
        </p:nvPicPr>
        <p:blipFill>
          <a:blip r:embed="rId2"/>
          <a:stretch>
            <a:fillRect/>
          </a:stretch>
        </p:blipFill>
        <p:spPr>
          <a:xfrm>
            <a:off x="633046" y="123931"/>
            <a:ext cx="11183816" cy="6610137"/>
          </a:xfrm>
          <a:prstGeom prst="rect">
            <a:avLst/>
          </a:prstGeom>
        </p:spPr>
      </p:pic>
    </p:spTree>
    <p:extLst>
      <p:ext uri="{BB962C8B-B14F-4D97-AF65-F5344CB8AC3E}">
        <p14:creationId xmlns:p14="http://schemas.microsoft.com/office/powerpoint/2010/main" val="20265828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Definition</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8200" y="1622276"/>
            <a:ext cx="10515600" cy="4870599"/>
          </a:xfrm>
        </p:spPr>
        <p:txBody>
          <a:bodyPr>
            <a:noAutofit/>
          </a:bodyPr>
          <a:lstStyle/>
          <a:p>
            <a:r>
              <a:rPr lang="en-US" sz="3000" b="0" i="0" dirty="0">
                <a:solidFill>
                  <a:srgbClr val="292929"/>
                </a:solidFill>
                <a:effectLst/>
                <a:latin typeface="charter"/>
              </a:rPr>
              <a:t>The low correlation between models is the key. Just like how investments with low correlations (like stocks and bonds) come together to form a portfolio that is greater than the sum of its parts, uncorrelated models can produce ensemble predictions that are more accurate than any of the individual predictions. </a:t>
            </a:r>
          </a:p>
          <a:p>
            <a:r>
              <a:rPr lang="en-US" sz="3000" b="0" i="0" dirty="0">
                <a:solidFill>
                  <a:srgbClr val="292929"/>
                </a:solidFill>
                <a:effectLst/>
                <a:latin typeface="charter"/>
              </a:rPr>
              <a:t>The reason for this wonderful effect is that the trees protect each other from their individual errors (as long as they don’t constantly all err in the same direction). </a:t>
            </a:r>
          </a:p>
          <a:p>
            <a:r>
              <a:rPr lang="en-US" sz="3000" b="0" i="0" dirty="0">
                <a:solidFill>
                  <a:srgbClr val="292929"/>
                </a:solidFill>
                <a:effectLst/>
                <a:latin typeface="charter"/>
              </a:rPr>
              <a:t>While some trees may be wrong, many other trees will be right, so as a group the trees are able to move in the correct direction.</a:t>
            </a:r>
            <a:endParaRPr lang="en-US" sz="3000" dirty="0"/>
          </a:p>
        </p:txBody>
      </p:sp>
    </p:spTree>
    <p:extLst>
      <p:ext uri="{BB962C8B-B14F-4D97-AF65-F5344CB8AC3E}">
        <p14:creationId xmlns:p14="http://schemas.microsoft.com/office/powerpoint/2010/main" val="1117950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Definition</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8200" y="1622276"/>
            <a:ext cx="10515600" cy="4870599"/>
          </a:xfrm>
        </p:spPr>
        <p:txBody>
          <a:bodyPr>
            <a:noAutofit/>
          </a:bodyPr>
          <a:lstStyle/>
          <a:p>
            <a:r>
              <a:rPr lang="en-US" sz="3000" dirty="0">
                <a:solidFill>
                  <a:srgbClr val="292929"/>
                </a:solidFill>
                <a:latin typeface="charter"/>
              </a:rPr>
              <a:t>T</a:t>
            </a:r>
            <a:r>
              <a:rPr lang="en-US" sz="3000" b="0" i="0" dirty="0">
                <a:solidFill>
                  <a:srgbClr val="292929"/>
                </a:solidFill>
                <a:effectLst/>
                <a:latin typeface="charter"/>
              </a:rPr>
              <a:t>he prerequisites for random forest to perform well are:</a:t>
            </a:r>
          </a:p>
          <a:p>
            <a:r>
              <a:rPr lang="en-US" sz="3000" b="0" i="0" dirty="0">
                <a:solidFill>
                  <a:srgbClr val="292929"/>
                </a:solidFill>
                <a:effectLst/>
                <a:latin typeface="charter"/>
              </a:rPr>
              <a:t>There needs to be some actual signal in our features so that models built using those features do better than random guessing.</a:t>
            </a:r>
          </a:p>
          <a:p>
            <a:r>
              <a:rPr lang="en-US" sz="3000" b="0" i="0" dirty="0">
                <a:solidFill>
                  <a:srgbClr val="292929"/>
                </a:solidFill>
                <a:effectLst/>
                <a:latin typeface="charter"/>
              </a:rPr>
              <a:t>The predictions (and therefore the errors) made by the individual trees need to have low correlations with each other.</a:t>
            </a:r>
            <a:endParaRPr lang="en-US" sz="3000" dirty="0"/>
          </a:p>
        </p:txBody>
      </p:sp>
    </p:spTree>
    <p:extLst>
      <p:ext uri="{BB962C8B-B14F-4D97-AF65-F5344CB8AC3E}">
        <p14:creationId xmlns:p14="http://schemas.microsoft.com/office/powerpoint/2010/main" val="1550175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8423-4735-48B8-9C23-40993C250AD3}"/>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115730EA-8C98-4112-9B06-57E6EF40B332}"/>
              </a:ext>
            </a:extLst>
          </p:cNvPr>
          <p:cNvSpPr>
            <a:spLocks noGrp="1"/>
          </p:cNvSpPr>
          <p:nvPr>
            <p:ph idx="1"/>
          </p:nvPr>
        </p:nvSpPr>
        <p:spPr/>
        <p:txBody>
          <a:bodyPr/>
          <a:lstStyle/>
          <a:p>
            <a:pPr algn="l">
              <a:buFont typeface="Arial" panose="020B0604020202020204" pitchFamily="34" charset="0"/>
              <a:buChar char="•"/>
            </a:pPr>
            <a:r>
              <a:rPr lang="en-US" b="0" i="0" dirty="0">
                <a:solidFill>
                  <a:srgbClr val="292929"/>
                </a:solidFill>
                <a:effectLst/>
                <a:latin typeface="charter"/>
              </a:rPr>
              <a:t>I use a uniformly distributed random number generator to produce a number.</a:t>
            </a:r>
          </a:p>
          <a:p>
            <a:pPr algn="l">
              <a:buFont typeface="Arial" panose="020B0604020202020204" pitchFamily="34" charset="0"/>
              <a:buChar char="•"/>
            </a:pPr>
            <a:r>
              <a:rPr lang="en-US" b="0" i="0" dirty="0">
                <a:solidFill>
                  <a:srgbClr val="292929"/>
                </a:solidFill>
                <a:effectLst/>
                <a:latin typeface="charter"/>
              </a:rPr>
              <a:t>If the number I generate is greater than or equal to 40, you win (so you have a 60% chance of victory) and I pay you some money. If it is below 40, I win and you pay me the same amount.</a:t>
            </a:r>
          </a:p>
          <a:p>
            <a:pPr algn="l">
              <a:buFont typeface="Arial" panose="020B0604020202020204" pitchFamily="34" charset="0"/>
              <a:buChar char="•"/>
            </a:pPr>
            <a:r>
              <a:rPr lang="en-US" b="0" i="0" dirty="0">
                <a:solidFill>
                  <a:srgbClr val="292929"/>
                </a:solidFill>
                <a:effectLst/>
                <a:latin typeface="charter"/>
              </a:rPr>
              <a:t>Now I offer you the following choices. We can either:</a:t>
            </a:r>
          </a:p>
          <a:p>
            <a:pPr algn="l">
              <a:buFont typeface="+mj-lt"/>
              <a:buAutoNum type="arabicPeriod"/>
            </a:pPr>
            <a:r>
              <a:rPr lang="en-US" b="1" i="0" dirty="0">
                <a:solidFill>
                  <a:srgbClr val="292929"/>
                </a:solidFill>
                <a:effectLst/>
                <a:latin typeface="charter"/>
              </a:rPr>
              <a:t>Game 1</a:t>
            </a:r>
            <a:r>
              <a:rPr lang="en-US" b="0" i="0" dirty="0">
                <a:solidFill>
                  <a:srgbClr val="292929"/>
                </a:solidFill>
                <a:effectLst/>
                <a:latin typeface="charter"/>
              </a:rPr>
              <a:t> — play 100 times, betting $1 each time.</a:t>
            </a:r>
          </a:p>
          <a:p>
            <a:pPr algn="l">
              <a:buFont typeface="+mj-lt"/>
              <a:buAutoNum type="arabicPeriod"/>
            </a:pPr>
            <a:r>
              <a:rPr lang="en-US" b="1" i="0" dirty="0">
                <a:solidFill>
                  <a:srgbClr val="292929"/>
                </a:solidFill>
                <a:effectLst/>
                <a:latin typeface="charter"/>
              </a:rPr>
              <a:t>Game 2</a:t>
            </a:r>
            <a:r>
              <a:rPr lang="en-US" b="0" i="0" dirty="0">
                <a:solidFill>
                  <a:srgbClr val="292929"/>
                </a:solidFill>
                <a:effectLst/>
                <a:latin typeface="charter"/>
              </a:rPr>
              <a:t>— play 10 times, betting $10 each time.</a:t>
            </a:r>
          </a:p>
          <a:p>
            <a:pPr algn="l">
              <a:buFont typeface="+mj-lt"/>
              <a:buAutoNum type="arabicPeriod"/>
            </a:pPr>
            <a:r>
              <a:rPr lang="en-US" b="1" i="0" dirty="0">
                <a:solidFill>
                  <a:srgbClr val="292929"/>
                </a:solidFill>
                <a:effectLst/>
                <a:latin typeface="charter"/>
              </a:rPr>
              <a:t>Game 3</a:t>
            </a:r>
            <a:r>
              <a:rPr lang="en-US" b="0" i="0" dirty="0">
                <a:solidFill>
                  <a:srgbClr val="292929"/>
                </a:solidFill>
                <a:effectLst/>
                <a:latin typeface="charter"/>
              </a:rPr>
              <a:t>— play one time, betting $100.</a:t>
            </a:r>
          </a:p>
          <a:p>
            <a:endParaRPr lang="en-US" dirty="0"/>
          </a:p>
        </p:txBody>
      </p:sp>
    </p:spTree>
    <p:extLst>
      <p:ext uri="{BB962C8B-B14F-4D97-AF65-F5344CB8AC3E}">
        <p14:creationId xmlns:p14="http://schemas.microsoft.com/office/powerpoint/2010/main" val="1327722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18423-4735-48B8-9C23-40993C250AD3}"/>
              </a:ext>
            </a:extLst>
          </p:cNvPr>
          <p:cNvSpPr>
            <a:spLocks noGrp="1"/>
          </p:cNvSpPr>
          <p:nvPr>
            <p:ph type="title"/>
          </p:nvPr>
        </p:nvSpPr>
        <p:spPr/>
        <p:txBody>
          <a:bodyPr/>
          <a:lstStyle/>
          <a:p>
            <a:r>
              <a:rPr lang="en-US" dirty="0"/>
              <a:t>Example</a:t>
            </a:r>
          </a:p>
        </p:txBody>
      </p:sp>
      <p:sp>
        <p:nvSpPr>
          <p:cNvPr id="3" name="Content Placeholder 2">
            <a:extLst>
              <a:ext uri="{FF2B5EF4-FFF2-40B4-BE49-F238E27FC236}">
                <a16:creationId xmlns:a16="http://schemas.microsoft.com/office/drawing/2014/main" id="{115730EA-8C98-4112-9B06-57E6EF40B332}"/>
              </a:ext>
            </a:extLst>
          </p:cNvPr>
          <p:cNvSpPr>
            <a:spLocks noGrp="1"/>
          </p:cNvSpPr>
          <p:nvPr>
            <p:ph idx="1"/>
          </p:nvPr>
        </p:nvSpPr>
        <p:spPr>
          <a:xfrm>
            <a:off x="838200" y="1824012"/>
            <a:ext cx="10515600" cy="3859335"/>
          </a:xfrm>
        </p:spPr>
        <p:txBody>
          <a:bodyPr/>
          <a:lstStyle/>
          <a:p>
            <a:r>
              <a:rPr lang="en-US" dirty="0"/>
              <a:t>Which would you pick? The expected value of each game is the same:</a:t>
            </a:r>
          </a:p>
          <a:p>
            <a:r>
              <a:rPr lang="en-US" dirty="0"/>
              <a:t>Expected Value Game 1 = (0.60*1 + 0.40*-1)*100 = 20</a:t>
            </a:r>
          </a:p>
          <a:p>
            <a:r>
              <a:rPr lang="en-US" dirty="0"/>
              <a:t>Expected Value Game 2= (0.60*10 + 0.40*-10)*10 = 20</a:t>
            </a:r>
          </a:p>
          <a:p>
            <a:r>
              <a:rPr lang="en-US" dirty="0"/>
              <a:t>Expected Value Game 3= 0.60*100 + 0.40*-100 = 20</a:t>
            </a:r>
          </a:p>
        </p:txBody>
      </p:sp>
    </p:spTree>
    <p:extLst>
      <p:ext uri="{BB962C8B-B14F-4D97-AF65-F5344CB8AC3E}">
        <p14:creationId xmlns:p14="http://schemas.microsoft.com/office/powerpoint/2010/main" val="17391316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TotalTime>
  <Words>1177</Words>
  <Application>Microsoft Office PowerPoint</Application>
  <PresentationFormat>Widescreen</PresentationFormat>
  <Paragraphs>51</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charter</vt:lpstr>
      <vt:lpstr>Office Theme</vt:lpstr>
      <vt:lpstr>Random Forest</vt:lpstr>
      <vt:lpstr>PowerPoint Presentation</vt:lpstr>
      <vt:lpstr>PowerPoint Presentation</vt:lpstr>
      <vt:lpstr>Definition</vt:lpstr>
      <vt:lpstr>PowerPoint Presentation</vt:lpstr>
      <vt:lpstr>Definition</vt:lpstr>
      <vt:lpstr>Definition</vt:lpstr>
      <vt:lpstr>Example</vt:lpstr>
      <vt:lpstr>Example</vt:lpstr>
      <vt:lpstr>PowerPoint Presentation</vt:lpstr>
      <vt:lpstr>Explained</vt:lpstr>
      <vt:lpstr>PowerPoint Presentation</vt:lpstr>
      <vt:lpstr>Explained</vt:lpstr>
      <vt:lpstr>Explained</vt:lpstr>
      <vt:lpstr>Ensuring Diversity</vt:lpstr>
      <vt:lpstr>Ensuring Diversity</vt:lpstr>
      <vt:lpstr>Ensuring Diversity</vt:lpstr>
      <vt:lpstr>Ensuring Diversity</vt:lpstr>
      <vt:lpstr>Ensuring Diversity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Tariq Mahmood / Associate Professor and Program Coordinator MS (CS) and MS (DS) Programs</dc:creator>
  <cp:lastModifiedBy>Dr. Tariq Mahmood / Professor and Program Coordinator MS (CS) and MS (DS) Programs</cp:lastModifiedBy>
  <cp:revision>74</cp:revision>
  <dcterms:created xsi:type="dcterms:W3CDTF">2021-03-28T17:30:39Z</dcterms:created>
  <dcterms:modified xsi:type="dcterms:W3CDTF">2021-05-10T03:05:46Z</dcterms:modified>
</cp:coreProperties>
</file>